
<file path=[Content_Types].xml><?xml version="1.0" encoding="utf-8"?>
<Types xmlns="http://schemas.openxmlformats.org/package/2006/content-types">
  <Default Extension="png" ContentType="image/png"/>
  <Default Extension="au" ContentType="audio/basic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57" r:id="rId4"/>
    <p:sldId id="261" r:id="rId5"/>
    <p:sldId id="263" r:id="rId6"/>
    <p:sldId id="264" r:id="rId7"/>
    <p:sldId id="265" r:id="rId8"/>
    <p:sldId id="272" r:id="rId9"/>
    <p:sldId id="273" r:id="rId10"/>
    <p:sldId id="274" r:id="rId11"/>
    <p:sldId id="275" r:id="rId12"/>
    <p:sldId id="276" r:id="rId13"/>
    <p:sldId id="267" r:id="rId14"/>
    <p:sldId id="268" r:id="rId15"/>
    <p:sldId id="277" r:id="rId16"/>
    <p:sldId id="278" r:id="rId17"/>
    <p:sldId id="266" r:id="rId18"/>
    <p:sldId id="269" r:id="rId19"/>
    <p:sldId id="279" r:id="rId20"/>
    <p:sldId id="259" r:id="rId21"/>
    <p:sldId id="260" r:id="rId22"/>
    <p:sldId id="280" r:id="rId23"/>
    <p:sldId id="281" r:id="rId2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0" autoAdjust="0"/>
    <p:restoredTop sz="94660"/>
  </p:normalViewPr>
  <p:slideViewPr>
    <p:cSldViewPr>
      <p:cViewPr>
        <p:scale>
          <a:sx n="100" d="100"/>
          <a:sy n="100" d="100"/>
        </p:scale>
        <p:origin x="-528" y="4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919466D-5750-42CA-A92E-292902C929FF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F8E012E-5DE5-42E0-ADE0-5B8AEE30D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18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au>
</file>

<file path=ppt/media/media2.au>
</file>

<file path=ppt/media/media3.au>
</file>

<file path=ppt/media/media4.au>
</file>

<file path=ppt/media/media5.au>
</file>

<file path=ppt/media/media6.au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7A79835-B9B1-4E86-88FC-1CBDFDDB86DB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129EEA-F572-4619-808E-FFDE0348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95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29EEA-F572-4619-808E-FFDE0348D6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73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29EEA-F572-4619-808E-FFDE0348D6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18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D5F5626-67D3-42D8-B274-C4B0F3E78A7A}" type="datetimeFigureOut">
              <a:rPr lang="en-US" smtClean="0"/>
              <a:t>10/10/2012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C180DAD6-8622-4DFF-9678-5738ED724A28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alyzewords.com/index.php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au"/><Relationship Id="rId13" Type="http://schemas.openxmlformats.org/officeDocument/2006/relationships/slideLayout" Target="../slideLayouts/slideLayout4.xml"/><Relationship Id="rId3" Type="http://schemas.microsoft.com/office/2007/relationships/media" Target="../media/media2.au"/><Relationship Id="rId7" Type="http://schemas.microsoft.com/office/2007/relationships/media" Target="../media/media4.au"/><Relationship Id="rId12" Type="http://schemas.openxmlformats.org/officeDocument/2006/relationships/audio" Target="../media/media6.au"/><Relationship Id="rId2" Type="http://schemas.openxmlformats.org/officeDocument/2006/relationships/audio" Target="../media/media1.au"/><Relationship Id="rId1" Type="http://schemas.microsoft.com/office/2007/relationships/media" Target="../media/media1.au"/><Relationship Id="rId6" Type="http://schemas.openxmlformats.org/officeDocument/2006/relationships/audio" Target="../media/media3.au"/><Relationship Id="rId11" Type="http://schemas.microsoft.com/office/2007/relationships/media" Target="../media/media6.au"/><Relationship Id="rId5" Type="http://schemas.microsoft.com/office/2007/relationships/media" Target="../media/media3.au"/><Relationship Id="rId10" Type="http://schemas.openxmlformats.org/officeDocument/2006/relationships/audio" Target="../media/media5.au"/><Relationship Id="rId4" Type="http://schemas.openxmlformats.org/officeDocument/2006/relationships/audio" Target="../media/media2.au"/><Relationship Id="rId9" Type="http://schemas.microsoft.com/office/2007/relationships/media" Target="../media/media5.au"/><Relationship Id="rId1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Emotional Annotation of 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Gallagher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Datasets,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Alm’s</a:t>
            </a:r>
            <a:r>
              <a:rPr lang="en-US" dirty="0" smtClean="0"/>
              <a:t> Dataset</a:t>
            </a:r>
          </a:p>
          <a:p>
            <a:pPr lvl="1"/>
            <a:r>
              <a:rPr lang="en-US" dirty="0" smtClean="0"/>
              <a:t>Annotated </a:t>
            </a:r>
            <a:r>
              <a:rPr lang="en-US" dirty="0"/>
              <a:t>sentences from fairy tales</a:t>
            </a:r>
            <a:endParaRPr lang="en-US" dirty="0" smtClean="0"/>
          </a:p>
          <a:p>
            <a:pPr lvl="1"/>
            <a:r>
              <a:rPr lang="en-US" dirty="0" smtClean="0"/>
              <a:t>Ekman’s list of </a:t>
            </a:r>
            <a:r>
              <a:rPr lang="en-US" dirty="0"/>
              <a:t>basic emotions (</a:t>
            </a:r>
            <a:r>
              <a:rPr lang="en-US" i="1" dirty="0"/>
              <a:t>happy, fearful, sad, surprised </a:t>
            </a:r>
            <a:r>
              <a:rPr lang="en-US" dirty="0" smtClean="0"/>
              <a:t>and </a:t>
            </a:r>
            <a:r>
              <a:rPr lang="en-US" i="1" dirty="0" smtClean="0"/>
              <a:t>angry-disgusted</a:t>
            </a:r>
            <a:r>
              <a:rPr lang="en-US" dirty="0"/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Aman’s</a:t>
            </a:r>
            <a:r>
              <a:rPr lang="en-US" dirty="0" smtClean="0"/>
              <a:t> Dataset</a:t>
            </a:r>
          </a:p>
          <a:p>
            <a:pPr lvl="1"/>
            <a:r>
              <a:rPr lang="en-US" dirty="0" smtClean="0"/>
              <a:t>Annotated </a:t>
            </a:r>
            <a:r>
              <a:rPr lang="en-US" dirty="0" smtClean="0"/>
              <a:t>sentences </a:t>
            </a:r>
            <a:r>
              <a:rPr lang="en-US" dirty="0"/>
              <a:t>collected from </a:t>
            </a:r>
            <a:r>
              <a:rPr lang="en-US" dirty="0" smtClean="0"/>
              <a:t>emotion-rich blogs</a:t>
            </a:r>
            <a:endParaRPr lang="en-US" dirty="0" smtClean="0"/>
          </a:p>
          <a:p>
            <a:pPr lvl="1"/>
            <a:r>
              <a:rPr lang="en-US" dirty="0"/>
              <a:t>Ekman’s list of basic emotions (</a:t>
            </a:r>
            <a:r>
              <a:rPr lang="en-US" i="1" dirty="0"/>
              <a:t>happy, fearful, sad, </a:t>
            </a:r>
            <a:r>
              <a:rPr lang="en-US" i="1" dirty="0" smtClean="0"/>
              <a:t>surprised, angry, disgusted </a:t>
            </a:r>
            <a:r>
              <a:rPr lang="en-US" dirty="0" smtClean="0"/>
              <a:t>and a</a:t>
            </a:r>
            <a:r>
              <a:rPr lang="en-US" i="1" dirty="0" smtClean="0"/>
              <a:t> neutral </a:t>
            </a:r>
            <a:r>
              <a:rPr lang="en-US" dirty="0" smtClean="0"/>
              <a:t>category)</a:t>
            </a:r>
            <a:endParaRPr lang="en-US" dirty="0"/>
          </a:p>
          <a:p>
            <a:pPr lvl="1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629150" y="1417638"/>
            <a:ext cx="0" cy="4678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68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Emotion detection in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Bag-Of-Words </a:t>
            </a:r>
            <a:r>
              <a:rPr lang="en-US" dirty="0"/>
              <a:t>(BOW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Boolean attributes for each word in sentence</a:t>
            </a:r>
          </a:p>
          <a:p>
            <a:pPr lvl="1"/>
            <a:r>
              <a:rPr lang="en-US" dirty="0" smtClean="0"/>
              <a:t>Words are independent entities (semantic information ignored)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N-grams</a:t>
            </a:r>
          </a:p>
          <a:p>
            <a:pPr lvl="1"/>
            <a:r>
              <a:rPr lang="en-US" dirty="0"/>
              <a:t>used for </a:t>
            </a:r>
            <a:r>
              <a:rPr lang="en-US" dirty="0" smtClean="0"/>
              <a:t>catching syntactic </a:t>
            </a:r>
            <a:r>
              <a:rPr lang="en-US" dirty="0"/>
              <a:t>patterns in text and may include important text features such as </a:t>
            </a:r>
            <a:r>
              <a:rPr lang="en-US" dirty="0" smtClean="0"/>
              <a:t>negations, e.g</a:t>
            </a:r>
            <a:r>
              <a:rPr lang="en-US" dirty="0"/>
              <a:t>., “not happy”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29150" y="1417638"/>
            <a:ext cx="0" cy="4678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35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Emotion detection in text,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Lexical </a:t>
            </a:r>
          </a:p>
          <a:p>
            <a:pPr lvl="1"/>
            <a:r>
              <a:rPr lang="en-US" dirty="0"/>
              <a:t>set of emotional words extracted from </a:t>
            </a:r>
            <a:r>
              <a:rPr lang="en-US" dirty="0" smtClean="0"/>
              <a:t>affective lexical </a:t>
            </a:r>
            <a:r>
              <a:rPr lang="en-US" dirty="0"/>
              <a:t>repositories such as, </a:t>
            </a:r>
            <a:r>
              <a:rPr lang="en-US" dirty="0" err="1" smtClean="0"/>
              <a:t>WordNetAffect</a:t>
            </a:r>
            <a:endParaRPr lang="en-US" dirty="0" smtClean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629150" y="1417638"/>
            <a:ext cx="0" cy="4678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00600" y="2209800"/>
            <a:ext cx="3886200" cy="3916363"/>
          </a:xfrm>
        </p:spPr>
        <p:txBody>
          <a:bodyPr/>
          <a:lstStyle/>
          <a:p>
            <a:pPr lvl="1"/>
            <a:r>
              <a:rPr lang="en-US" dirty="0" err="1"/>
              <a:t>WordNetAffect</a:t>
            </a:r>
            <a:r>
              <a:rPr lang="en-US" dirty="0"/>
              <a:t> associates word with six basic emotions </a:t>
            </a:r>
          </a:p>
          <a:p>
            <a:pPr lvl="2"/>
            <a:r>
              <a:rPr lang="en-US" dirty="0"/>
              <a:t>Joy, enthusiasm, anger, sadness, surprise, neutral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Affective-Weight </a:t>
            </a:r>
            <a:r>
              <a:rPr lang="en-US" dirty="0"/>
              <a:t>based on a semantic similarity</a:t>
            </a:r>
          </a:p>
        </p:txBody>
      </p:sp>
    </p:spTree>
    <p:extLst>
      <p:ext uri="{BB962C8B-B14F-4D97-AF65-F5344CB8AC3E}">
        <p14:creationId xmlns:p14="http://schemas.microsoft.com/office/powerpoint/2010/main" val="265994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20762"/>
          </a:xfrm>
        </p:spPr>
        <p:txBody>
          <a:bodyPr/>
          <a:lstStyle/>
          <a:p>
            <a:r>
              <a:rPr lang="en-US" dirty="0"/>
              <a:t>Dependency analysis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" b="-1179"/>
          <a:stretch/>
        </p:blipFill>
        <p:spPr>
          <a:xfrm>
            <a:off x="4376058" y="1166949"/>
            <a:ext cx="4622271" cy="345948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284" y="1295400"/>
            <a:ext cx="3505200" cy="4525963"/>
          </a:xfrm>
        </p:spPr>
        <p:txBody>
          <a:bodyPr/>
          <a:lstStyle/>
          <a:p>
            <a:r>
              <a:rPr lang="en-US" dirty="0"/>
              <a:t>MINIPAR </a:t>
            </a:r>
            <a:endParaRPr lang="en-US" dirty="0" smtClean="0"/>
          </a:p>
          <a:p>
            <a:pPr lvl="2"/>
            <a:r>
              <a:rPr lang="en-US" dirty="0" smtClean="0"/>
              <a:t>“Two </a:t>
            </a:r>
            <a:r>
              <a:rPr lang="en-US" dirty="0"/>
              <a:t>of her tears wetted his eyes and they grew clear </a:t>
            </a:r>
            <a:r>
              <a:rPr lang="en-US" dirty="0" smtClean="0"/>
              <a:t>again”</a:t>
            </a:r>
          </a:p>
          <a:p>
            <a:pPr lvl="1"/>
            <a:r>
              <a:rPr lang="en-US" dirty="0" smtClean="0"/>
              <a:t>Nodes are numbered</a:t>
            </a:r>
          </a:p>
          <a:p>
            <a:pPr lvl="2"/>
            <a:r>
              <a:rPr lang="en-US" dirty="0" smtClean="0"/>
              <a:t>Arcs between nodes is a dependency relation</a:t>
            </a:r>
          </a:p>
          <a:p>
            <a:pPr lvl="2"/>
            <a:r>
              <a:rPr lang="en-US" dirty="0" smtClean="0"/>
              <a:t>Each dependency relation is labeled with a tag to ID the kind of relation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4" b="-3594"/>
          <a:stretch/>
        </p:blipFill>
        <p:spPr>
          <a:xfrm>
            <a:off x="4201886" y="4539342"/>
            <a:ext cx="4800600" cy="22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26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mark up of emotions in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EmoTag</a:t>
            </a:r>
            <a:endParaRPr lang="en-US" sz="3200" dirty="0" smtClean="0"/>
          </a:p>
          <a:p>
            <a:pPr lvl="1"/>
            <a:r>
              <a:rPr lang="en-US" sz="2800" dirty="0" smtClean="0"/>
              <a:t>Based on the emotional dimensions</a:t>
            </a:r>
          </a:p>
          <a:p>
            <a:pPr lvl="1"/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Words are filtered using a stop list and dependency analysis used to identify scope of negation</a:t>
            </a:r>
          </a:p>
          <a:p>
            <a:r>
              <a:rPr lang="en-US" sz="1800" dirty="0"/>
              <a:t>Emotion value of word is looked up in an affective dictionary</a:t>
            </a:r>
          </a:p>
          <a:p>
            <a:pPr lvl="1"/>
            <a:r>
              <a:rPr lang="en-US" sz="1400" dirty="0"/>
              <a:t>Emotion value is inverted for words that were filtered for negation </a:t>
            </a:r>
          </a:p>
          <a:p>
            <a:r>
              <a:rPr lang="en-US" sz="1800" dirty="0"/>
              <a:t>Once all the words of the sentences have been evaluated, the average value for each dimension is calculated</a:t>
            </a:r>
          </a:p>
          <a:p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99" y="4561688"/>
            <a:ext cx="8747234" cy="2134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0098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algorithms - Baseline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Weka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Collection </a:t>
            </a:r>
            <a:r>
              <a:rPr lang="en-US" dirty="0"/>
              <a:t>of machine </a:t>
            </a:r>
            <a:r>
              <a:rPr lang="en-US" dirty="0" smtClean="0"/>
              <a:t>learning algorithms </a:t>
            </a:r>
            <a:r>
              <a:rPr lang="en-US" dirty="0"/>
              <a:t>for data mining tasks. </a:t>
            </a:r>
            <a:r>
              <a:rPr lang="en-US" dirty="0" smtClean="0"/>
              <a:t>The algorithms </a:t>
            </a:r>
            <a:r>
              <a:rPr lang="en-US" dirty="0"/>
              <a:t>can either be applied directly to </a:t>
            </a:r>
            <a:r>
              <a:rPr lang="en-US" dirty="0" smtClean="0"/>
              <a:t>a dataset </a:t>
            </a:r>
            <a:r>
              <a:rPr lang="en-US" dirty="0"/>
              <a:t>or called from your own Java </a:t>
            </a:r>
            <a:r>
              <a:rPr lang="en-US" dirty="0" smtClean="0"/>
              <a:t>code. </a:t>
            </a:r>
          </a:p>
          <a:p>
            <a:pPr lvl="1"/>
            <a:r>
              <a:rPr lang="en-US" dirty="0" err="1" smtClean="0"/>
              <a:t>Weka</a:t>
            </a:r>
            <a:r>
              <a:rPr lang="en-US" dirty="0" smtClean="0"/>
              <a:t> </a:t>
            </a:r>
            <a:r>
              <a:rPr lang="en-US" dirty="0"/>
              <a:t>contains tools for data </a:t>
            </a:r>
            <a:r>
              <a:rPr lang="en-US" dirty="0" smtClean="0"/>
              <a:t>pre-processing, classification</a:t>
            </a:r>
            <a:r>
              <a:rPr lang="en-US" dirty="0"/>
              <a:t>, regression, </a:t>
            </a:r>
            <a:r>
              <a:rPr lang="en-US" dirty="0" smtClean="0"/>
              <a:t>clustering, association </a:t>
            </a:r>
            <a:r>
              <a:rPr lang="en-US" dirty="0"/>
              <a:t>rules, and visualization. It is </a:t>
            </a:r>
            <a:r>
              <a:rPr lang="en-US" dirty="0" smtClean="0"/>
              <a:t>also well-suited </a:t>
            </a:r>
            <a:r>
              <a:rPr lang="en-US" dirty="0"/>
              <a:t>for developing new </a:t>
            </a:r>
            <a:r>
              <a:rPr lang="en-US" dirty="0" smtClean="0"/>
              <a:t>machine learning </a:t>
            </a:r>
            <a:r>
              <a:rPr lang="en-US" dirty="0"/>
              <a:t>schemes.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300" dirty="0" smtClean="0"/>
              <a:t>Classifiers in </a:t>
            </a:r>
            <a:r>
              <a:rPr lang="en-US" sz="3300" dirty="0" err="1" smtClean="0"/>
              <a:t>Weka</a:t>
            </a:r>
            <a:endParaRPr lang="en-US" sz="3300" dirty="0" smtClean="0"/>
          </a:p>
          <a:p>
            <a:pPr lvl="1"/>
            <a:r>
              <a:rPr lang="en-US" sz="2800" dirty="0" smtClean="0"/>
              <a:t>Used for learning algorithms</a:t>
            </a:r>
          </a:p>
          <a:p>
            <a:pPr lvl="1"/>
            <a:endParaRPr lang="en-US" dirty="0" smtClean="0"/>
          </a:p>
          <a:p>
            <a:pPr lvl="1"/>
            <a:r>
              <a:rPr lang="en-US" sz="2800" dirty="0" smtClean="0"/>
              <a:t>Simple classifier: </a:t>
            </a:r>
            <a:r>
              <a:rPr lang="en-US" sz="2800" dirty="0" err="1" smtClean="0"/>
              <a:t>ZeroR</a:t>
            </a:r>
            <a:endParaRPr lang="en-US" sz="2800" dirty="0" smtClean="0"/>
          </a:p>
          <a:p>
            <a:pPr lvl="2"/>
            <a:r>
              <a:rPr lang="en-US" sz="1900" dirty="0" smtClean="0"/>
              <a:t>Tests </a:t>
            </a:r>
            <a:r>
              <a:rPr lang="en-US" sz="1900" dirty="0"/>
              <a:t>how well the class can be </a:t>
            </a:r>
            <a:r>
              <a:rPr lang="en-US" sz="1900" dirty="0" smtClean="0"/>
              <a:t>predicted without considering </a:t>
            </a:r>
            <a:r>
              <a:rPr lang="en-US" sz="1900" dirty="0"/>
              <a:t>other attributes</a:t>
            </a:r>
          </a:p>
          <a:p>
            <a:pPr lvl="2"/>
            <a:r>
              <a:rPr lang="en-US" sz="1900" dirty="0" smtClean="0"/>
              <a:t>Can </a:t>
            </a:r>
            <a:r>
              <a:rPr lang="en-US" sz="1900" dirty="0"/>
              <a:t>be used as a Lower Bound </a:t>
            </a:r>
            <a:r>
              <a:rPr lang="en-US" sz="1900" dirty="0" smtClean="0"/>
              <a:t>on Performance</a:t>
            </a:r>
            <a:r>
              <a:rPr lang="en-US" sz="1900" dirty="0"/>
              <a:t>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29150" y="1417638"/>
            <a:ext cx="0" cy="4678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3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algorithms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18" y="3076575"/>
            <a:ext cx="4797432" cy="881355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082033"/>
            <a:ext cx="4038600" cy="3023492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800600" y="1600199"/>
            <a:ext cx="4038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8872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Accurate algorithm applied with different feature sets 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828800"/>
            <a:ext cx="4038600" cy="4221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8872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Find accuracy of algorithm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53000" y="3505200"/>
            <a:ext cx="685800" cy="2462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5328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Web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"The Semantic Web provides a common framework that allows data to be shared and reused across application, enterprise, and community boundaries</a:t>
            </a:r>
            <a:r>
              <a:rPr lang="en-US" dirty="0" smtClean="0"/>
              <a:t>.“ –W3C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360" y="2028985"/>
            <a:ext cx="3722439" cy="3381215"/>
          </a:xfrm>
        </p:spPr>
      </p:pic>
    </p:spTree>
    <p:extLst>
      <p:ext uri="{BB962C8B-B14F-4D97-AF65-F5344CB8AC3E}">
        <p14:creationId xmlns:p14="http://schemas.microsoft.com/office/powerpoint/2010/main" val="221851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57" y="2209800"/>
            <a:ext cx="2865024" cy="285369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</a:t>
            </a:r>
            <a:r>
              <a:rPr lang="en-US" dirty="0" smtClean="0"/>
              <a:t>echnologies </a:t>
            </a:r>
            <a:r>
              <a:rPr lang="en-US" dirty="0"/>
              <a:t>are available which allow us to develop affective </a:t>
            </a:r>
            <a:r>
              <a:rPr lang="en-US" dirty="0" smtClean="0"/>
              <a:t>computing applications</a:t>
            </a:r>
          </a:p>
          <a:p>
            <a:r>
              <a:rPr lang="en-US" dirty="0" smtClean="0"/>
              <a:t>Need a framework for common application of feature sets and algorithms </a:t>
            </a:r>
          </a:p>
          <a:p>
            <a:r>
              <a:rPr lang="en-US" dirty="0" smtClean="0"/>
              <a:t>Numerous fields within affective computing demand more 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3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845" y="1752600"/>
            <a:ext cx="7740248" cy="325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99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Emotional Annotation of Text?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79637"/>
            <a:ext cx="4038600" cy="4449763"/>
          </a:xfrm>
        </p:spPr>
        <p:txBody>
          <a:bodyPr/>
          <a:lstStyle/>
          <a:p>
            <a:r>
              <a:rPr lang="en-US" dirty="0" smtClean="0"/>
              <a:t>Emotion complexity</a:t>
            </a:r>
          </a:p>
          <a:p>
            <a:endParaRPr lang="en-US" dirty="0"/>
          </a:p>
          <a:p>
            <a:r>
              <a:rPr lang="en-US" dirty="0"/>
              <a:t>Emotional connotation</a:t>
            </a:r>
          </a:p>
          <a:p>
            <a:endParaRPr lang="en-US" dirty="0" smtClean="0"/>
          </a:p>
          <a:p>
            <a:r>
              <a:rPr lang="en-US" dirty="0" smtClean="0"/>
              <a:t>Approaches</a:t>
            </a:r>
          </a:p>
          <a:p>
            <a:pPr lvl="1"/>
            <a:r>
              <a:rPr lang="en-US" dirty="0"/>
              <a:t>Emotional Categories</a:t>
            </a:r>
          </a:p>
          <a:p>
            <a:pPr lvl="2"/>
            <a:r>
              <a:rPr lang="en-US" dirty="0" smtClean="0"/>
              <a:t>“Bag of Words”</a:t>
            </a:r>
          </a:p>
          <a:p>
            <a:pPr lvl="1"/>
            <a:r>
              <a:rPr lang="en-US" dirty="0" smtClean="0"/>
              <a:t>Emotional Dimensions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Content Placeholder 5" descr="Plutchik-wheel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3787861" y="1371600"/>
            <a:ext cx="5413126" cy="5486400"/>
          </a:xfrm>
        </p:spPr>
      </p:pic>
      <p:sp>
        <p:nvSpPr>
          <p:cNvPr id="5" name="TextBox 4"/>
          <p:cNvSpPr txBox="1"/>
          <p:nvPr/>
        </p:nvSpPr>
        <p:spPr>
          <a:xfrm>
            <a:off x="4038600" y="63246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Plutchik’s</a:t>
            </a:r>
            <a:r>
              <a:rPr lang="en-US" dirty="0"/>
              <a:t> Wheel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Inquirer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http://www.wjh.harvard.edu/~inquirer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2" b="-6172"/>
          <a:stretch/>
        </p:blipFill>
        <p:spPr bwMode="auto">
          <a:xfrm>
            <a:off x="1600200" y="2286000"/>
            <a:ext cx="6172200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www.analyzewords.com/index.php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www.analyzewords.com/index.php</a:t>
            </a:r>
            <a:endParaRPr lang="en-US" dirty="0" smtClean="0"/>
          </a:p>
          <a:p>
            <a:pPr lvl="1"/>
            <a:r>
              <a:rPr lang="en-US" dirty="0" err="1" smtClean="0"/>
              <a:t>BarackObama</a:t>
            </a:r>
            <a:endParaRPr lang="en-US" dirty="0" smtClean="0"/>
          </a:p>
          <a:p>
            <a:pPr lvl="1"/>
            <a:r>
              <a:rPr lang="en-US" dirty="0" err="1" smtClean="0"/>
              <a:t>mittromney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522432"/>
            <a:ext cx="5410200" cy="6106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602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PK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5029200" cy="381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dirty="0"/>
              <a:t>S1-S4 are </a:t>
            </a:r>
            <a:r>
              <a:rPr lang="en-US" sz="1200" dirty="0"/>
              <a:t>examples of sentences and the emotions annotated by annotators.</a:t>
            </a:r>
          </a:p>
          <a:p>
            <a:pPr marL="0" indent="0">
              <a:buNone/>
            </a:pPr>
            <a:r>
              <a:rPr lang="en-US" altLang="zh-CN" sz="1200" dirty="0"/>
              <a:t>S1): </a:t>
            </a:r>
            <a:r>
              <a:rPr lang="zh-CN" altLang="en-US" sz="1200" dirty="0"/>
              <a:t>我马上感觉到了她对女儿的思念之情。</a:t>
            </a: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English</a:t>
            </a:r>
            <a:r>
              <a:rPr lang="en-US" sz="1200" dirty="0"/>
              <a:t>: I felt her strong yearnings toward her daughter right away.</a:t>
            </a:r>
          </a:p>
          <a:p>
            <a:pPr marL="0" indent="0">
              <a:buNone/>
            </a:pPr>
            <a:r>
              <a:rPr lang="en-US" sz="1200" dirty="0"/>
              <a:t>Emotion (S1) = Love;</a:t>
            </a:r>
          </a:p>
          <a:p>
            <a:pPr marL="0" indent="0">
              <a:buNone/>
            </a:pPr>
            <a:r>
              <a:rPr lang="en-US" sz="1200" dirty="0"/>
              <a:t>S2): </a:t>
            </a:r>
            <a:r>
              <a:rPr lang="ja-JP" altLang="en-US" sz="1200" dirty="0"/>
              <a:t>有多少人是快乐的呢？</a:t>
            </a:r>
          </a:p>
          <a:p>
            <a:pPr marL="0" indent="0">
              <a:buNone/>
            </a:pPr>
            <a:r>
              <a:rPr lang="en-US" sz="1200" dirty="0"/>
              <a:t>English: How many people are happy?</a:t>
            </a:r>
          </a:p>
          <a:p>
            <a:pPr marL="0" indent="0">
              <a:buNone/>
            </a:pPr>
            <a:r>
              <a:rPr lang="en-US" sz="1200" dirty="0"/>
              <a:t>Emotion (S2) = Anxiety, Sorrow;</a:t>
            </a:r>
          </a:p>
          <a:p>
            <a:pPr marL="0" indent="0">
              <a:buNone/>
            </a:pPr>
            <a:r>
              <a:rPr lang="en-US" altLang="zh-CN" sz="1200" dirty="0"/>
              <a:t>S3): </a:t>
            </a:r>
            <a:r>
              <a:rPr lang="zh-CN" altLang="en-US" sz="1200" dirty="0"/>
              <a:t>她在同学中特别受欢迎。</a:t>
            </a:r>
          </a:p>
          <a:p>
            <a:pPr marL="0" indent="0">
              <a:buNone/>
            </a:pPr>
            <a:r>
              <a:rPr lang="en-US" sz="1200" dirty="0"/>
              <a:t>English: She is greatly welcomed in her classmates.</a:t>
            </a:r>
          </a:p>
          <a:p>
            <a:pPr marL="0" indent="0">
              <a:buNone/>
            </a:pPr>
            <a:r>
              <a:rPr lang="en-US" sz="1200" dirty="0"/>
              <a:t>Emotion (S3) = Love, Joy;</a:t>
            </a:r>
          </a:p>
          <a:p>
            <a:pPr marL="0" indent="0">
              <a:buNone/>
            </a:pPr>
            <a:r>
              <a:rPr lang="en-US" altLang="zh-CN" sz="1200" dirty="0"/>
              <a:t>S4):</a:t>
            </a:r>
            <a:r>
              <a:rPr lang="zh-CN" altLang="en-US" sz="1200" dirty="0"/>
              <a:t>这么美好的春光应该给人们带来温暖和欣慰，可是我的内心却冷冷作痛，</a:t>
            </a:r>
          </a:p>
          <a:p>
            <a:pPr marL="0" indent="0">
              <a:buNone/>
            </a:pPr>
            <a:r>
              <a:rPr lang="zh-CN" altLang="en-US" sz="1200" dirty="0"/>
              <a:t>这是为什么呢？</a:t>
            </a:r>
          </a:p>
          <a:p>
            <a:pPr marL="0" indent="0">
              <a:buNone/>
            </a:pPr>
            <a:r>
              <a:rPr lang="en-US" sz="1200" dirty="0"/>
              <a:t>English: Such pleasant spring sunshine should bring people with warm and gratefulness,</a:t>
            </a:r>
          </a:p>
          <a:p>
            <a:pPr marL="0" indent="0">
              <a:buNone/>
            </a:pPr>
            <a:r>
              <a:rPr lang="en-US" sz="1200" dirty="0"/>
              <a:t>but I felt heartburn, why?</a:t>
            </a:r>
          </a:p>
          <a:p>
            <a:pPr marL="0" indent="0">
              <a:buNone/>
            </a:pPr>
            <a:r>
              <a:rPr lang="en-US" sz="1200" dirty="0"/>
              <a:t>Emotion (S4) = Anxiety, Sorrow;</a:t>
            </a:r>
          </a:p>
          <a:p>
            <a:pPr marL="0" indent="0">
              <a:buNone/>
            </a:pPr>
            <a:r>
              <a:rPr lang="en-US" sz="1200" dirty="0"/>
              <a:t>Table 5 shows examples of similarities between the eight emotion lexicons and</a:t>
            </a:r>
          </a:p>
          <a:p>
            <a:pPr marL="0" indent="0">
              <a:buNone/>
            </a:pPr>
            <a:r>
              <a:rPr lang="en-US" sz="1200" dirty="0"/>
              <a:t>sentences computed by </a:t>
            </a:r>
            <a:r>
              <a:rPr lang="en-US" sz="1200" dirty="0" smtClean="0"/>
              <a:t>PK </a:t>
            </a:r>
            <a:r>
              <a:rPr lang="en-US" sz="1200" dirty="0"/>
              <a:t>method. (The values of similarity</a:t>
            </a:r>
          </a:p>
          <a:p>
            <a:pPr marL="0" indent="0">
              <a:buNone/>
            </a:pPr>
            <a:r>
              <a:rPr lang="en-US" sz="1200" dirty="0"/>
              <a:t>are normalized</a:t>
            </a:r>
            <a:r>
              <a:rPr lang="en-US" sz="1200" dirty="0" smtClean="0"/>
              <a:t>.)</a:t>
            </a:r>
            <a:endParaRPr lang="en-US" sz="12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825" y="2005780"/>
            <a:ext cx="4304620" cy="1728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801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research Emotional Annotation of Text?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924800" cy="4383589"/>
          </a:xfrm>
        </p:spPr>
        <p:txBody>
          <a:bodyPr>
            <a:normAutofit/>
          </a:bodyPr>
          <a:lstStyle/>
          <a:p>
            <a:r>
              <a:rPr lang="en-US" dirty="0"/>
              <a:t>O</a:t>
            </a:r>
            <a:r>
              <a:rPr lang="en-US" dirty="0" smtClean="0"/>
              <a:t>pinion </a:t>
            </a:r>
            <a:r>
              <a:rPr lang="en-US" dirty="0"/>
              <a:t>mining </a:t>
            </a:r>
            <a:endParaRPr lang="en-US" dirty="0" smtClean="0"/>
          </a:p>
          <a:p>
            <a:r>
              <a:rPr lang="en-US" dirty="0" smtClean="0"/>
              <a:t>Market analysis</a:t>
            </a:r>
          </a:p>
          <a:p>
            <a:r>
              <a:rPr lang="en-US" dirty="0" smtClean="0"/>
              <a:t>Natural </a:t>
            </a:r>
            <a:r>
              <a:rPr lang="en-US" dirty="0"/>
              <a:t>language interfaces </a:t>
            </a:r>
            <a:endParaRPr lang="en-US" dirty="0" smtClean="0"/>
          </a:p>
          <a:p>
            <a:pPr lvl="1"/>
            <a:r>
              <a:rPr lang="en-US" dirty="0" smtClean="0"/>
              <a:t>E-learning </a:t>
            </a:r>
            <a:r>
              <a:rPr lang="en-US" dirty="0"/>
              <a:t>environments </a:t>
            </a:r>
            <a:endParaRPr lang="en-US" dirty="0" smtClean="0"/>
          </a:p>
          <a:p>
            <a:pPr lvl="1"/>
            <a:r>
              <a:rPr lang="en-US" dirty="0" smtClean="0"/>
              <a:t>Educational/edutainment games</a:t>
            </a:r>
          </a:p>
          <a:p>
            <a:r>
              <a:rPr lang="en-US" dirty="0"/>
              <a:t>Affective </a:t>
            </a:r>
            <a:r>
              <a:rPr lang="en-US" dirty="0" smtClean="0"/>
              <a:t>Computing</a:t>
            </a:r>
          </a:p>
          <a:p>
            <a:pPr lvl="1"/>
            <a:r>
              <a:rPr lang="en-US" dirty="0"/>
              <a:t>Artificial </a:t>
            </a:r>
            <a:r>
              <a:rPr lang="en-US" dirty="0" smtClean="0"/>
              <a:t>Intelligence</a:t>
            </a:r>
          </a:p>
          <a:p>
            <a:pPr lvl="1"/>
            <a:r>
              <a:rPr lang="en-US" dirty="0"/>
              <a:t>Pattern </a:t>
            </a:r>
            <a:r>
              <a:rPr lang="en-US" dirty="0" smtClean="0"/>
              <a:t>Recognition</a:t>
            </a:r>
          </a:p>
          <a:p>
            <a:pPr lvl="1"/>
            <a:r>
              <a:rPr lang="en-US" dirty="0"/>
              <a:t>Human-Computer Interaction</a:t>
            </a:r>
            <a:endParaRPr lang="en-US" dirty="0" smtClean="0"/>
          </a:p>
          <a:p>
            <a:pPr lvl="1"/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" r="-4047"/>
          <a:stretch/>
        </p:blipFill>
        <p:spPr>
          <a:xfrm>
            <a:off x="4695825" y="1828800"/>
            <a:ext cx="4483300" cy="403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52800" y="1600200"/>
            <a:ext cx="57912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Sample Sentences</a:t>
            </a:r>
          </a:p>
          <a:p>
            <a:endParaRPr lang="en-US" sz="800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 I’m </a:t>
            </a:r>
            <a:r>
              <a:rPr lang="en-US" sz="3200" dirty="0"/>
              <a:t>almost finished.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 I </a:t>
            </a:r>
            <a:r>
              <a:rPr lang="en-US" sz="3200" dirty="0"/>
              <a:t>saw your name in the paper.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 I </a:t>
            </a:r>
            <a:r>
              <a:rPr lang="en-US" sz="3200" dirty="0"/>
              <a:t>thought you really meant it.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 I’m </a:t>
            </a:r>
            <a:r>
              <a:rPr lang="en-US" sz="3200" dirty="0"/>
              <a:t>going to the city.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 Look </a:t>
            </a:r>
            <a:r>
              <a:rPr lang="en-US" sz="3200" dirty="0"/>
              <a:t>at that picture.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3723"/>
            <a:ext cx="2057400" cy="452596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/>
              <a:t>Anger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Disgust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lang="en-US" sz="3200" dirty="0" smtClean="0"/>
              <a:t>Gladness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Sadness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Fear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Surprise</a:t>
            </a:r>
          </a:p>
        </p:txBody>
      </p:sp>
      <p:pic>
        <p:nvPicPr>
          <p:cNvPr id="5" name="exper--anger.au">
            <a:hlinkClick r:id="" action="ppaction://media"/>
          </p:cNvPr>
          <p:cNvPicPr>
            <a:picLocks noGrp="1" noChangeAspect="1"/>
          </p:cNvPicPr>
          <p:nvPr>
            <p:ph sz="half" idx="2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1760538"/>
            <a:ext cx="609600" cy="609600"/>
          </a:xfrm>
        </p:spPr>
      </p:pic>
      <p:sp>
        <p:nvSpPr>
          <p:cNvPr id="6" name="TextBox 5"/>
          <p:cNvSpPr txBox="1"/>
          <p:nvPr/>
        </p:nvSpPr>
        <p:spPr>
          <a:xfrm>
            <a:off x="457200" y="6455229"/>
            <a:ext cx="5105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http://xenia.media.mit.edu/~cahn/emot-speech.html</a:t>
            </a:r>
          </a:p>
          <a:p>
            <a:endParaRPr lang="en-US" dirty="0"/>
          </a:p>
        </p:txBody>
      </p:sp>
      <p:pic>
        <p:nvPicPr>
          <p:cNvPr id="7" name="exper--disgust.au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2523067"/>
            <a:ext cx="609600" cy="609600"/>
          </a:xfrm>
          <a:prstGeom prst="rect">
            <a:avLst/>
          </a:prstGeom>
        </p:spPr>
      </p:pic>
      <p:pic>
        <p:nvPicPr>
          <p:cNvPr id="8" name="exper--gladness.au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3212081"/>
            <a:ext cx="609600" cy="609600"/>
          </a:xfrm>
          <a:prstGeom prst="rect">
            <a:avLst/>
          </a:prstGeom>
        </p:spPr>
      </p:pic>
      <p:pic>
        <p:nvPicPr>
          <p:cNvPr id="9" name="exper--sadness.au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3953934"/>
            <a:ext cx="609600" cy="609600"/>
          </a:xfrm>
          <a:prstGeom prst="rect">
            <a:avLst/>
          </a:prstGeom>
        </p:spPr>
      </p:pic>
      <p:pic>
        <p:nvPicPr>
          <p:cNvPr id="10" name="exper--fear.au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4749800"/>
            <a:ext cx="609600" cy="609600"/>
          </a:xfrm>
          <a:prstGeom prst="rect">
            <a:avLst/>
          </a:prstGeom>
        </p:spPr>
      </p:pic>
      <p:pic>
        <p:nvPicPr>
          <p:cNvPr id="11" name="exper--surprise.au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438400" y="55097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9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1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9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958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10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78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300" dirty="0" smtClean="0"/>
              <a:t>Computational </a:t>
            </a:r>
            <a:r>
              <a:rPr lang="en-US" sz="3300" dirty="0"/>
              <a:t>representations of emotions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44963"/>
          </a:xfrm>
        </p:spPr>
        <p:txBody>
          <a:bodyPr/>
          <a:lstStyle/>
          <a:p>
            <a:r>
              <a:rPr lang="en-US" sz="3200" dirty="0" smtClean="0"/>
              <a:t>Emotional Categories</a:t>
            </a:r>
          </a:p>
          <a:p>
            <a:endParaRPr lang="en-US" sz="3200" dirty="0" smtClean="0"/>
          </a:p>
          <a:p>
            <a:r>
              <a:rPr lang="en-US" sz="3200" dirty="0" smtClean="0"/>
              <a:t>Emotional Dimensions</a:t>
            </a:r>
          </a:p>
          <a:p>
            <a:pPr lvl="1"/>
            <a:r>
              <a:rPr lang="en-US" sz="2800" dirty="0" smtClean="0"/>
              <a:t>Evaluation</a:t>
            </a:r>
          </a:p>
          <a:p>
            <a:pPr lvl="1"/>
            <a:r>
              <a:rPr lang="en-US" sz="2800" dirty="0" smtClean="0"/>
              <a:t>Activation</a:t>
            </a:r>
          </a:p>
          <a:p>
            <a:pPr lvl="1"/>
            <a:r>
              <a:rPr lang="en-US" sz="2800" dirty="0" smtClean="0"/>
              <a:t>Power</a:t>
            </a:r>
          </a:p>
          <a:p>
            <a:endParaRPr lang="en-US" dirty="0"/>
          </a:p>
        </p:txBody>
      </p:sp>
      <p:pic>
        <p:nvPicPr>
          <p:cNvPr id="7" name="Content Placeholder 5" descr="Plutchik-wheel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52401" y="1880384"/>
            <a:ext cx="4886076" cy="4952215"/>
          </a:xfrm>
        </p:spPr>
      </p:pic>
      <p:sp>
        <p:nvSpPr>
          <p:cNvPr id="5" name="TextBox 4"/>
          <p:cNvSpPr txBox="1"/>
          <p:nvPr/>
        </p:nvSpPr>
        <p:spPr>
          <a:xfrm>
            <a:off x="152400" y="62865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Plutchik’s</a:t>
            </a:r>
            <a:r>
              <a:rPr lang="en-US" dirty="0"/>
              <a:t> Wheel</a:t>
            </a:r>
          </a:p>
        </p:txBody>
      </p:sp>
    </p:spTree>
    <p:extLst>
      <p:ext uri="{BB962C8B-B14F-4D97-AF65-F5344CB8AC3E}">
        <p14:creationId xmlns:p14="http://schemas.microsoft.com/office/powerpoint/2010/main" val="311480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14400" y="5486400"/>
            <a:ext cx="3200400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Ekman facial expressions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792162"/>
          </a:xfrm>
        </p:spPr>
        <p:txBody>
          <a:bodyPr/>
          <a:lstStyle/>
          <a:p>
            <a:r>
              <a:rPr lang="en-US" dirty="0" smtClean="0"/>
              <a:t>Varying emotion models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53" y="1600200"/>
            <a:ext cx="4386263" cy="3913234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524000"/>
            <a:ext cx="4648200" cy="495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Plutchik</a:t>
            </a:r>
            <a:r>
              <a:rPr lang="en-US" dirty="0" smtClean="0"/>
              <a:t>  </a:t>
            </a:r>
            <a:r>
              <a:rPr lang="en-US" sz="2000" dirty="0" smtClean="0"/>
              <a:t>(</a:t>
            </a:r>
            <a:r>
              <a:rPr lang="en-US" sz="2000" dirty="0" err="1" smtClean="0"/>
              <a:t>Plutchik’s</a:t>
            </a:r>
            <a:r>
              <a:rPr lang="en-US" sz="2000" dirty="0" smtClean="0"/>
              <a:t> Wheel)</a:t>
            </a:r>
          </a:p>
          <a:p>
            <a:pPr lvl="1"/>
            <a:r>
              <a:rPr lang="en-US" dirty="0" smtClean="0"/>
              <a:t>Anger</a:t>
            </a:r>
            <a:r>
              <a:rPr lang="en-US" dirty="0"/>
              <a:t>, anticipation, disgust, joy, fear, sadness, surprise and trust</a:t>
            </a:r>
          </a:p>
          <a:p>
            <a:r>
              <a:rPr lang="en-US" dirty="0" smtClean="0"/>
              <a:t>Ekman </a:t>
            </a:r>
            <a:r>
              <a:rPr lang="en-US" sz="2000" dirty="0" smtClean="0"/>
              <a:t>(Distinct facial expressions)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Anger, disgust, fear, joy, sadness and surprise</a:t>
            </a:r>
          </a:p>
          <a:p>
            <a:r>
              <a:rPr lang="en-US" dirty="0"/>
              <a:t>Izard </a:t>
            </a:r>
            <a:r>
              <a:rPr lang="en-US" sz="2000" dirty="0" smtClean="0"/>
              <a:t>(Ten basic emotions)</a:t>
            </a:r>
          </a:p>
          <a:p>
            <a:pPr lvl="1"/>
            <a:r>
              <a:rPr lang="en-US" dirty="0" smtClean="0"/>
              <a:t>Anger, contempt, disgust, distress, fear, guilt, interest, joy, shame and surprise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3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0" y="5791200"/>
            <a:ext cx="1371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Parrot’s Tree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Varying emotion </a:t>
            </a:r>
            <a:r>
              <a:rPr lang="en-US" dirty="0" smtClean="0"/>
              <a:t>models,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676400"/>
            <a:ext cx="4038600" cy="4449763"/>
          </a:xfrm>
        </p:spPr>
        <p:txBody>
          <a:bodyPr/>
          <a:lstStyle/>
          <a:p>
            <a:r>
              <a:rPr lang="en-US" dirty="0"/>
              <a:t>OCC Model </a:t>
            </a:r>
            <a:r>
              <a:rPr lang="en-US" sz="2000" dirty="0"/>
              <a:t>(Emotional synthesis)</a:t>
            </a:r>
          </a:p>
          <a:p>
            <a:pPr lvl="1"/>
            <a:r>
              <a:rPr lang="en-US" sz="2000" dirty="0"/>
              <a:t>22 emotional </a:t>
            </a:r>
            <a:r>
              <a:rPr lang="en-US" sz="2000" dirty="0" smtClean="0"/>
              <a:t>categories…</a:t>
            </a:r>
          </a:p>
          <a:p>
            <a:pPr lvl="2"/>
            <a:r>
              <a:rPr lang="en-US" sz="1200" dirty="0" smtClean="0"/>
              <a:t> </a:t>
            </a:r>
            <a:r>
              <a:rPr lang="en-US" sz="1400" dirty="0"/>
              <a:t>P</a:t>
            </a:r>
            <a:r>
              <a:rPr lang="en-US" sz="1400" dirty="0" smtClean="0"/>
              <a:t>ride-shame</a:t>
            </a:r>
            <a:r>
              <a:rPr lang="en-US" sz="1400" dirty="0"/>
              <a:t>, hope-fear, love-hate, </a:t>
            </a:r>
            <a:r>
              <a:rPr lang="en-US" sz="1400" dirty="0" err="1"/>
              <a:t>ect</a:t>
            </a:r>
            <a:endParaRPr lang="en-US" sz="1400" dirty="0"/>
          </a:p>
          <a:p>
            <a:r>
              <a:rPr lang="en-US" dirty="0"/>
              <a:t>Parrot </a:t>
            </a:r>
            <a:r>
              <a:rPr lang="en-US" sz="2000" dirty="0"/>
              <a:t>(Tree structure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/>
              <a:t>P</a:t>
            </a:r>
            <a:r>
              <a:rPr lang="en-US" sz="2000" dirty="0" smtClean="0"/>
              <a:t>rimary </a:t>
            </a:r>
            <a:r>
              <a:rPr lang="en-US" sz="2000" dirty="0"/>
              <a:t>emotions, secondary </a:t>
            </a:r>
            <a:r>
              <a:rPr lang="en-US" sz="2000" dirty="0" smtClean="0"/>
              <a:t>emotions and </a:t>
            </a:r>
            <a:r>
              <a:rPr lang="en-US" sz="2000" dirty="0"/>
              <a:t>tertiary emotions</a:t>
            </a:r>
          </a:p>
          <a:p>
            <a:pPr lvl="2"/>
            <a:r>
              <a:rPr lang="en-US" dirty="0"/>
              <a:t>Love, joy, surprise, anger, sadness and fear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253" y="1828800"/>
            <a:ext cx="4885489" cy="4038599"/>
          </a:xfrm>
        </p:spPr>
      </p:pic>
    </p:spTree>
    <p:extLst>
      <p:ext uri="{BB962C8B-B14F-4D97-AF65-F5344CB8AC3E}">
        <p14:creationId xmlns:p14="http://schemas.microsoft.com/office/powerpoint/2010/main" val="239882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Emotional Annotation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38400" y="2133601"/>
            <a:ext cx="4038600" cy="3962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Construct dataset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Apply emotional detection feature set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Apply “connotation”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0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8200" y="1600200"/>
            <a:ext cx="4191000" cy="4525963"/>
          </a:xfrm>
        </p:spPr>
        <p:txBody>
          <a:bodyPr>
            <a:normAutofit/>
          </a:bodyPr>
          <a:lstStyle/>
          <a:p>
            <a:r>
              <a:rPr lang="fi-FI" sz="2400" dirty="0"/>
              <a:t>Neviarouskaya et al.’s </a:t>
            </a:r>
            <a:r>
              <a:rPr lang="fi-FI" sz="2400" dirty="0" smtClean="0"/>
              <a:t>Dataset</a:t>
            </a:r>
          </a:p>
          <a:p>
            <a:pPr lvl="1"/>
            <a:r>
              <a:rPr lang="fi-FI" sz="2000" dirty="0" smtClean="0"/>
              <a:t>Sentences labeled by annotators</a:t>
            </a:r>
          </a:p>
          <a:p>
            <a:pPr lvl="1"/>
            <a:r>
              <a:rPr lang="fi-FI" sz="2000" dirty="0" smtClean="0"/>
              <a:t>10 catigories </a:t>
            </a:r>
            <a:r>
              <a:rPr lang="en-US" sz="2000" dirty="0"/>
              <a:t>(</a:t>
            </a:r>
            <a:r>
              <a:rPr lang="en-US" sz="2000" i="1" dirty="0"/>
              <a:t>anger, </a:t>
            </a:r>
            <a:r>
              <a:rPr lang="en-US" sz="2000" i="1" dirty="0" smtClean="0"/>
              <a:t>disgust, fear</a:t>
            </a:r>
            <a:r>
              <a:rPr lang="en-US" sz="2000" i="1" dirty="0"/>
              <a:t>, guilt, interest, joy, sadness, shame, </a:t>
            </a:r>
            <a:r>
              <a:rPr lang="en-US" sz="2000" dirty="0"/>
              <a:t>and </a:t>
            </a:r>
            <a:r>
              <a:rPr lang="en-US" sz="2000" i="1" dirty="0" smtClean="0"/>
              <a:t>surprise</a:t>
            </a:r>
            <a:r>
              <a:rPr lang="en-US" sz="2000" dirty="0" smtClean="0"/>
              <a:t> and </a:t>
            </a:r>
            <a:r>
              <a:rPr lang="en-US" sz="2000" dirty="0"/>
              <a:t>a </a:t>
            </a:r>
            <a:r>
              <a:rPr lang="en-US" sz="2000" i="1" dirty="0"/>
              <a:t>neutral</a:t>
            </a:r>
            <a:r>
              <a:rPr lang="en-US" sz="2000" dirty="0"/>
              <a:t> </a:t>
            </a:r>
            <a:r>
              <a:rPr lang="en-US" sz="2000" dirty="0" smtClean="0"/>
              <a:t>category)</a:t>
            </a:r>
          </a:p>
          <a:p>
            <a:pPr lvl="1"/>
            <a:r>
              <a:rPr lang="en-US" sz="2000" dirty="0" smtClean="0"/>
              <a:t>Dataset 1</a:t>
            </a:r>
          </a:p>
          <a:p>
            <a:pPr lvl="2"/>
            <a:r>
              <a:rPr lang="en-US" sz="1600" dirty="0"/>
              <a:t>1000 sentences extracted from various stories in 13 </a:t>
            </a:r>
            <a:r>
              <a:rPr lang="en-US" sz="1600" dirty="0" smtClean="0"/>
              <a:t>diverse categories </a:t>
            </a:r>
            <a:r>
              <a:rPr lang="en-US" sz="1600" dirty="0"/>
              <a:t>such as education, health, and </a:t>
            </a:r>
            <a:r>
              <a:rPr lang="en-US" sz="1600" dirty="0" smtClean="0"/>
              <a:t>wellness</a:t>
            </a:r>
          </a:p>
          <a:p>
            <a:pPr lvl="1"/>
            <a:r>
              <a:rPr lang="en-US" sz="2000" dirty="0" smtClean="0"/>
              <a:t>Dataset 2</a:t>
            </a:r>
          </a:p>
          <a:p>
            <a:pPr lvl="2"/>
            <a:r>
              <a:rPr lang="en-US" sz="1600" dirty="0"/>
              <a:t>700 sentences from collection of diary-like blog posts</a:t>
            </a:r>
            <a:endParaRPr lang="en-US" sz="1600" dirty="0" smtClean="0"/>
          </a:p>
          <a:p>
            <a:pPr lvl="2"/>
            <a:endParaRPr lang="en-US" sz="1600" dirty="0" smtClean="0"/>
          </a:p>
          <a:p>
            <a:pPr marL="685800" lvl="2" indent="0">
              <a:buNone/>
            </a:pPr>
            <a:endParaRPr lang="en-US" sz="1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050" y="1600200"/>
            <a:ext cx="41910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Text Affect Dataset</a:t>
            </a:r>
          </a:p>
          <a:p>
            <a:pPr lvl="1"/>
            <a:r>
              <a:rPr lang="en-US" sz="2000" dirty="0" smtClean="0"/>
              <a:t>News </a:t>
            </a:r>
            <a:r>
              <a:rPr lang="en-US" sz="2000" dirty="0"/>
              <a:t>headlines drawn from the most important newspapers, </a:t>
            </a:r>
            <a:r>
              <a:rPr lang="en-US" sz="2000" dirty="0" smtClean="0"/>
              <a:t>as well </a:t>
            </a:r>
            <a:r>
              <a:rPr lang="en-US" sz="2000" dirty="0"/>
              <a:t>as from the Google News search </a:t>
            </a:r>
            <a:r>
              <a:rPr lang="en-US" sz="2000" dirty="0" smtClean="0"/>
              <a:t>engine</a:t>
            </a:r>
          </a:p>
          <a:p>
            <a:pPr lvl="2"/>
            <a:r>
              <a:rPr lang="en-US" sz="1400" dirty="0" smtClean="0"/>
              <a:t>Training subset (</a:t>
            </a:r>
            <a:r>
              <a:rPr lang="en-US" sz="1400" dirty="0"/>
              <a:t>250 annotated </a:t>
            </a:r>
            <a:r>
              <a:rPr lang="en-US" sz="1400" dirty="0" smtClean="0"/>
              <a:t>sentences)</a:t>
            </a:r>
          </a:p>
          <a:p>
            <a:pPr lvl="2"/>
            <a:r>
              <a:rPr lang="en-US" sz="1400" dirty="0" smtClean="0"/>
              <a:t>Testing subset (1,000 </a:t>
            </a:r>
            <a:r>
              <a:rPr lang="en-US" sz="1400" dirty="0"/>
              <a:t>annotated </a:t>
            </a:r>
            <a:r>
              <a:rPr lang="en-US" sz="1400" dirty="0" smtClean="0"/>
              <a:t>sentences)</a:t>
            </a:r>
          </a:p>
          <a:p>
            <a:pPr lvl="1"/>
            <a:r>
              <a:rPr lang="en-US" sz="2000" dirty="0"/>
              <a:t>Six emotions (</a:t>
            </a:r>
            <a:r>
              <a:rPr lang="en-US" sz="2000" i="1" dirty="0"/>
              <a:t>anger, disgust, fear, joy, sadness </a:t>
            </a:r>
            <a:r>
              <a:rPr lang="en-US" sz="2000" dirty="0"/>
              <a:t>and</a:t>
            </a:r>
            <a:r>
              <a:rPr lang="en-US" sz="2000" i="1" dirty="0"/>
              <a:t> surprise</a:t>
            </a:r>
            <a:r>
              <a:rPr lang="en-US" sz="2000" dirty="0" smtClean="0"/>
              <a:t>)</a:t>
            </a:r>
          </a:p>
          <a:p>
            <a:pPr lvl="2"/>
            <a:r>
              <a:rPr lang="en-US" sz="1400" dirty="0" smtClean="0"/>
              <a:t>Provides a vector for each emotion  according to degree of emotional load</a:t>
            </a:r>
            <a:endParaRPr lang="en-US" sz="1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629150" y="1417638"/>
            <a:ext cx="0" cy="467836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65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atch">
  <a:themeElements>
    <a:clrScheme name="Thatch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hatch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6278</TotalTime>
  <Words>1039</Words>
  <Application>Microsoft Office PowerPoint</Application>
  <PresentationFormat>On-screen Show (4:3)</PresentationFormat>
  <Paragraphs>163</Paragraphs>
  <Slides>23</Slides>
  <Notes>2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Thatch</vt:lpstr>
      <vt:lpstr>Emotional Annotation of Text</vt:lpstr>
      <vt:lpstr>What is Emotional Annotation of Text?</vt:lpstr>
      <vt:lpstr>Why research Emotional Annotation of Text?</vt:lpstr>
      <vt:lpstr>Sample Audio</vt:lpstr>
      <vt:lpstr>Computational representations of emotions</vt:lpstr>
      <vt:lpstr>Varying emotion models</vt:lpstr>
      <vt:lpstr>Varying emotion models, cont.</vt:lpstr>
      <vt:lpstr>Emotional Annotation Process</vt:lpstr>
      <vt:lpstr>Datasets</vt:lpstr>
      <vt:lpstr>Datasets, cont.</vt:lpstr>
      <vt:lpstr>Emotion detection in text</vt:lpstr>
      <vt:lpstr>Emotion detection in text, cont.</vt:lpstr>
      <vt:lpstr>Dependency analysis</vt:lpstr>
      <vt:lpstr>Automated mark up of emotions in text</vt:lpstr>
      <vt:lpstr>Applying algorithms - Baseline</vt:lpstr>
      <vt:lpstr>Applying algorithms</vt:lpstr>
      <vt:lpstr>Semantic Web technologies</vt:lpstr>
      <vt:lpstr>Conclusions</vt:lpstr>
      <vt:lpstr>Resources</vt:lpstr>
      <vt:lpstr>General Inquirer</vt:lpstr>
      <vt:lpstr>www.analyzewords.com/index.php</vt:lpstr>
      <vt:lpstr>PowerPoint Presentation</vt:lpstr>
      <vt:lpstr>PK method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Emotional Annotation of Text</dc:title>
  <dc:creator>Casey Jones</dc:creator>
  <cp:lastModifiedBy>Windows User</cp:lastModifiedBy>
  <cp:revision>52</cp:revision>
  <dcterms:created xsi:type="dcterms:W3CDTF">2012-09-24T14:59:51Z</dcterms:created>
  <dcterms:modified xsi:type="dcterms:W3CDTF">2012-10-10T17:02:29Z</dcterms:modified>
</cp:coreProperties>
</file>

<file path=docProps/thumbnail.jpeg>
</file>